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16"/>
  </p:notesMasterIdLst>
  <p:handoutMasterIdLst>
    <p:handoutMasterId r:id="rId17"/>
  </p:handoutMasterIdLst>
  <p:sldIdLst>
    <p:sldId id="476" r:id="rId5"/>
    <p:sldId id="470" r:id="rId6"/>
    <p:sldId id="536" r:id="rId7"/>
    <p:sldId id="533" r:id="rId8"/>
    <p:sldId id="537" r:id="rId9"/>
    <p:sldId id="538" r:id="rId10"/>
    <p:sldId id="539" r:id="rId11"/>
    <p:sldId id="541" r:id="rId12"/>
    <p:sldId id="542" r:id="rId13"/>
    <p:sldId id="543" r:id="rId14"/>
    <p:sldId id="468" r:id="rId15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4F3F1"/>
    <a:srgbClr val="DF2320"/>
    <a:srgbClr val="78A2C7"/>
    <a:srgbClr val="666666"/>
    <a:srgbClr val="464547"/>
    <a:srgbClr val="B22746"/>
    <a:srgbClr val="A3C644"/>
    <a:srgbClr val="E6E6E6"/>
    <a:srgbClr val="CCCCCC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 autoAdjust="0"/>
    <p:restoredTop sz="86761" autoAdjust="0"/>
  </p:normalViewPr>
  <p:slideViewPr>
    <p:cSldViewPr snapToGrid="0">
      <p:cViewPr varScale="1">
        <p:scale>
          <a:sx n="101" d="100"/>
          <a:sy n="101" d="100"/>
        </p:scale>
        <p:origin x="1157" y="58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6/6/2017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6/6/2017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abbix.com/documentation/3.2/manual/api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abbix.com/documentation/3.2/manual/api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abbix.com/documentation/3.2/manual/api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abbix.com/documentation/3.2/manual/api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2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https://www.zabbix.com/documentation/3.2/manual/api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66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https://www.zabbix.com/documentation/3.2/manual/</a:t>
            </a:r>
            <a:r>
              <a:rPr lang="en-US" smtClean="0">
                <a:hlinkClick r:id="rId3"/>
              </a:rPr>
              <a:t>api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1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https://www.zabbix.com/documentation/3.2/manual/api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www.zabbix.com</a:t>
            </a:r>
            <a:r>
              <a:rPr lang="en-US" dirty="0" smtClean="0"/>
              <a:t>/documentation/3.2/manual/</a:t>
            </a:r>
            <a:r>
              <a:rPr lang="en-US" dirty="0" err="1" smtClean="0"/>
              <a:t>api</a:t>
            </a:r>
            <a:r>
              <a:rPr lang="en-US" dirty="0" smtClean="0"/>
              <a:t>/reference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3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0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https://www.zabbix.com/documentation/3.2/manual/</a:t>
            </a:r>
            <a:r>
              <a:rPr lang="en-US" smtClean="0">
                <a:hlinkClick r:id="rId3"/>
              </a:rPr>
              <a:t>api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5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740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600" b="0" i="0" kern="0" spc="15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11" r:id="rId4"/>
    <p:sldLayoutId id="2147483749" r:id="rId5"/>
    <p:sldLayoutId id="2147483751" r:id="rId6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siarhei_beliakou@epam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abbix.com/documentation/3.2/manual/ap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abbix.com/documentation/3.2/manual/api/reference/host/creat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791"/>
          <a:stretch/>
        </p:blipFill>
        <p:spPr>
          <a:xfrm>
            <a:off x="0" y="0"/>
            <a:ext cx="9144000" cy="486023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60399" y="3569474"/>
            <a:ext cx="6488113" cy="561692"/>
          </a:xfrm>
          <a:effectLst>
            <a:glow rad="63500">
              <a:schemeClr val="tx1">
                <a:alpha val="40000"/>
              </a:schemeClr>
            </a:glow>
            <a:outerShdw blurRad="50800" dist="50800" dir="5400000" algn="ctr" rotWithShape="0">
              <a:schemeClr val="tx1"/>
            </a:outerShdw>
            <a:softEdge rad="215900"/>
          </a:effectLst>
        </p:spPr>
        <p:txBody>
          <a:bodyPr/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</a:rPr>
              <a:t>Author: Siarhei Beliakou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</a:rPr>
              <a:t>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</a:rPr>
              <a:t> email: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  <a:hlinkClick r:id="rId4"/>
              </a:rPr>
              <a:t>siarhei_beliakou@epam.com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0399" y="4355802"/>
            <a:ext cx="3649662" cy="279797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Trebuchet MS"/>
                <a:cs typeface="Trebuchet MS"/>
              </a:rPr>
              <a:t>2017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18" name="Picture Placeholder 17" descr="logo_cover_5.png"/>
          <p:cNvPicPr>
            <a:picLocks noGrp="1" noChangeAspect="1"/>
          </p:cNvPicPr>
          <p:nvPr>
            <p:ph type="pic" sz="quarter" idx="19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38" b="3538"/>
          <a:stretch>
            <a:fillRect/>
          </a:stretch>
        </p:blipFill>
        <p:spPr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60399" y="431677"/>
            <a:ext cx="7891652" cy="533400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101600" dir="5400000" algn="ctr" rotWithShape="0">
                    <a:schemeClr val="tx1"/>
                  </a:outerShdw>
                </a:effectLst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MTN.NIX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88900" dist="101600" dir="5400000" algn="ctr" rotWithShape="0">
                  <a:schemeClr val="tx1"/>
                </a:outerShdw>
              </a:effectLst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31825" y="1353864"/>
            <a:ext cx="8144622" cy="1989775"/>
          </a:xfrm>
        </p:spPr>
        <p:txBody>
          <a:bodyPr/>
          <a:lstStyle/>
          <a:p>
            <a:pPr algn="ctr"/>
            <a:r>
              <a:rPr lang="en-US" sz="5400" b="1" dirty="0" err="1" smtClean="0"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</a:rPr>
              <a:t>Zabbix</a:t>
            </a:r>
            <a:r>
              <a:rPr lang="en-US" sz="3200" b="1" dirty="0" smtClean="0"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</a:rPr>
              <a:t> </a:t>
            </a:r>
          </a:p>
          <a:p>
            <a:pPr algn="ctr"/>
            <a:r>
              <a:rPr lang="en-US" sz="5400" b="1" dirty="0"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</a:rPr>
              <a:t>Monitoring System</a:t>
            </a:r>
            <a:endParaRPr lang="ru-RU" sz="5400" b="1" dirty="0">
              <a:effectLst>
                <a:outerShdw blurRad="50800" dist="50800" dir="5400000" algn="ctr" rotWithShape="0">
                  <a:schemeClr val="tx1"/>
                </a:outerShdw>
              </a:effectLst>
              <a:latin typeface="+mj-lt"/>
            </a:endParaRPr>
          </a:p>
          <a:p>
            <a:pPr algn="ctr"/>
            <a:r>
              <a:rPr lang="en-US" sz="2400" b="1" dirty="0" smtClean="0"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</a:rPr>
              <a:t>(v3.2)</a:t>
            </a:r>
          </a:p>
          <a:p>
            <a:pPr algn="r"/>
            <a:r>
              <a:rPr lang="en-US" sz="2400" dirty="0" smtClean="0"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</a:rPr>
              <a:t>API</a:t>
            </a:r>
            <a:endParaRPr lang="en-US" sz="2400" dirty="0">
              <a:effectLst>
                <a:outerShdw blurRad="50800" dist="50800" dir="5400000" algn="ctr" rotWithShape="0">
                  <a:schemeClr val="tx1"/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79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Homework</a:t>
            </a:r>
            <a:endParaRPr lang="en-US" cap="all" dirty="0"/>
          </a:p>
        </p:txBody>
      </p:sp>
      <p:sp>
        <p:nvSpPr>
          <p:cNvPr id="4" name="TextBox 3"/>
          <p:cNvSpPr txBox="1"/>
          <p:nvPr/>
        </p:nvSpPr>
        <p:spPr>
          <a:xfrm>
            <a:off x="635000" y="699516"/>
            <a:ext cx="82296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You should develop a script (on Python 2.x) which registers given host in </a:t>
            </a:r>
            <a:r>
              <a:rPr lang="en-US" dirty="0" err="1" smtClean="0"/>
              <a:t>Zabbix</a:t>
            </a:r>
            <a:r>
              <a:rPr lang="en-US" dirty="0" smtClean="0"/>
              <a:t>.</a:t>
            </a:r>
          </a:p>
          <a:p>
            <a:pPr algn="just"/>
            <a:endParaRPr lang="en-US" b="1" dirty="0"/>
          </a:p>
          <a:p>
            <a:pPr algn="just"/>
            <a:r>
              <a:rPr lang="en-US" dirty="0" smtClean="0"/>
              <a:t>Testing Infrastructure:</a:t>
            </a:r>
          </a:p>
          <a:p>
            <a:pPr algn="just"/>
            <a:r>
              <a:rPr lang="en-US" dirty="0" err="1" smtClean="0"/>
              <a:t>Vagrantfile</a:t>
            </a:r>
            <a:r>
              <a:rPr lang="en-US" dirty="0"/>
              <a:t> </a:t>
            </a:r>
            <a:r>
              <a:rPr lang="en-US" dirty="0" smtClean="0"/>
              <a:t>to spin up 2 VMs (</a:t>
            </a:r>
            <a:r>
              <a:rPr lang="en-US" dirty="0" err="1" smtClean="0"/>
              <a:t>virtualbox</a:t>
            </a:r>
            <a:r>
              <a:rPr lang="en-US" dirty="0" smtClean="0"/>
              <a:t>):</a:t>
            </a:r>
          </a:p>
          <a:p>
            <a:pPr marL="285750" indent="-285750" algn="just">
              <a:buFontTx/>
              <a:buChar char="-"/>
            </a:pPr>
            <a:r>
              <a:rPr lang="en-US" dirty="0" err="1" smtClean="0"/>
              <a:t>zabbix</a:t>
            </a:r>
            <a:r>
              <a:rPr lang="en-US" dirty="0" smtClean="0"/>
              <a:t> server, provisioned by Vagrant </a:t>
            </a:r>
            <a:r>
              <a:rPr lang="en-US" dirty="0" err="1" smtClean="0"/>
              <a:t>provisioner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 smtClean="0"/>
              <a:t>Linux VM with </a:t>
            </a:r>
            <a:r>
              <a:rPr lang="en-US" dirty="0" err="1" smtClean="0"/>
              <a:t>zabbix</a:t>
            </a:r>
            <a:r>
              <a:rPr lang="en-US" dirty="0" smtClean="0"/>
              <a:t> agent, script for registration on </a:t>
            </a:r>
            <a:r>
              <a:rPr lang="en-US" dirty="0" err="1" smtClean="0"/>
              <a:t>zabbix</a:t>
            </a:r>
            <a:r>
              <a:rPr lang="en-US" dirty="0" smtClean="0"/>
              <a:t> server, all provisioned by Vagrant </a:t>
            </a:r>
            <a:r>
              <a:rPr lang="en-US" dirty="0" err="1" smtClean="0"/>
              <a:t>provisioner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Registering Script requirements:</a:t>
            </a:r>
          </a:p>
          <a:p>
            <a:pPr marL="285750" indent="-285750" algn="just">
              <a:buFontTx/>
              <a:buChar char="-"/>
            </a:pPr>
            <a:r>
              <a:rPr lang="en-US" dirty="0" smtClean="0"/>
              <a:t>Written on Python 2.x</a:t>
            </a:r>
          </a:p>
          <a:p>
            <a:pPr marL="285750" indent="-285750" algn="just">
              <a:buFontTx/>
              <a:buChar char="-"/>
            </a:pPr>
            <a:r>
              <a:rPr lang="en-US" dirty="0" smtClean="0"/>
              <a:t>Starts at VM startup or on provision phase</a:t>
            </a:r>
          </a:p>
          <a:p>
            <a:pPr marL="285750" indent="-285750" algn="just">
              <a:buFontTx/>
              <a:buChar char="-"/>
            </a:pPr>
            <a:r>
              <a:rPr lang="en-US" dirty="0" smtClean="0"/>
              <a:t>Host registered in </a:t>
            </a:r>
            <a:r>
              <a:rPr lang="en-US" dirty="0" err="1" smtClean="0"/>
              <a:t>Zabbix</a:t>
            </a:r>
            <a:r>
              <a:rPr lang="en-US" dirty="0" smtClean="0"/>
              <a:t> server should have Name = Hostname (not IP)</a:t>
            </a:r>
          </a:p>
          <a:p>
            <a:pPr marL="285750" indent="-285750" algn="just">
              <a:buFontTx/>
              <a:buChar char="-"/>
            </a:pPr>
            <a:r>
              <a:rPr lang="en-US" dirty="0" smtClean="0"/>
              <a:t>Host </a:t>
            </a:r>
            <a:r>
              <a:rPr lang="en-US" dirty="0"/>
              <a:t>registered in </a:t>
            </a:r>
            <a:r>
              <a:rPr lang="en-US" dirty="0" err="1"/>
              <a:t>Zabbix</a:t>
            </a:r>
            <a:r>
              <a:rPr lang="en-US" dirty="0"/>
              <a:t> </a:t>
            </a:r>
            <a:r>
              <a:rPr lang="en-US" dirty="0" smtClean="0"/>
              <a:t>server should belong to ”</a:t>
            </a:r>
            <a:r>
              <a:rPr lang="en-US" dirty="0" err="1" smtClean="0"/>
              <a:t>CloudHosts</a:t>
            </a:r>
            <a:r>
              <a:rPr lang="en-US" dirty="0" smtClean="0"/>
              <a:t>” group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Host registered in </a:t>
            </a:r>
            <a:r>
              <a:rPr lang="en-US" dirty="0" err="1"/>
              <a:t>Zabbix</a:t>
            </a:r>
            <a:r>
              <a:rPr lang="en-US" dirty="0"/>
              <a:t> </a:t>
            </a:r>
            <a:r>
              <a:rPr lang="en-US" dirty="0" smtClean="0"/>
              <a:t>server should be linked with Custom template</a:t>
            </a:r>
          </a:p>
          <a:p>
            <a:pPr marL="285750" indent="-285750" algn="just">
              <a:buFontTx/>
              <a:buChar char="-"/>
            </a:pPr>
            <a:r>
              <a:rPr lang="en-US" dirty="0" smtClean="0"/>
              <a:t>This script should create group “</a:t>
            </a:r>
            <a:r>
              <a:rPr lang="en-US" dirty="0" err="1"/>
              <a:t>CloudHosts</a:t>
            </a:r>
            <a:r>
              <a:rPr lang="en-US" dirty="0" smtClean="0"/>
              <a:t>” id it doesn’t exist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For both VMs use </a:t>
            </a:r>
            <a:r>
              <a:rPr lang="en-US" dirty="0"/>
              <a:t>vagrant box “</a:t>
            </a:r>
            <a:r>
              <a:rPr lang="en-US"/>
              <a:t>sbeliakou/centos-7.3-x86_64-minimal</a:t>
            </a:r>
            <a:r>
              <a:rPr lang="en-US" smtClean="0"/>
              <a:t>”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130826" y="418437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48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0631"/>
          <a:stretch/>
        </p:blipFill>
        <p:spPr>
          <a:xfrm>
            <a:off x="1911878" y="1363051"/>
            <a:ext cx="5388687" cy="285061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0399" y="4355802"/>
            <a:ext cx="3649662" cy="27979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2017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18" name="Picture Placeholder 17" descr="logo_cover_5.png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38" b="3538"/>
          <a:stretch>
            <a:fillRect/>
          </a:stretch>
        </p:blipFill>
        <p:spPr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60399" y="322347"/>
            <a:ext cx="7891652" cy="761019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400" dirty="0" smtClean="0">
                <a:solidFill>
                  <a:schemeClr val="tx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MTN.NIX</a:t>
            </a:r>
            <a:endParaRPr lang="en-US" sz="4400" dirty="0">
              <a:solidFill>
                <a:schemeClr val="tx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7880" y="3844334"/>
            <a:ext cx="1838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800" dirty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Siarhei Beliakou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47912" y="1145542"/>
            <a:ext cx="591662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Thanks for Your Attention!</a:t>
            </a:r>
          </a:p>
          <a:p>
            <a:pPr algn="ctr"/>
            <a:r>
              <a:rPr lang="en-US" sz="4400" b="1" dirty="0" smtClean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Questions?</a:t>
            </a:r>
            <a:endParaRPr lang="en-US" sz="4400" b="1" dirty="0"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70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logo_cover_4.png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38" b="3538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627880" y="963063"/>
            <a:ext cx="821503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84"/>
              </a:spcBef>
            </a:pPr>
            <a:r>
              <a:rPr lang="en-US" sz="2000" b="1" dirty="0" smtClean="0">
                <a:ea typeface="Tahoma" pitchFamily="34" charset="0"/>
              </a:rPr>
              <a:t>Agenda</a:t>
            </a:r>
            <a:endParaRPr lang="en-US" sz="2000" b="1" dirty="0">
              <a:ea typeface="Tahoma" pitchFamily="34" charset="0"/>
            </a:endParaRPr>
          </a:p>
          <a:p>
            <a:pPr marL="628650" lvl="1" indent="-285750">
              <a:buFont typeface="Wingdings" charset="2"/>
              <a:buChar char="Ø"/>
            </a:pPr>
            <a:r>
              <a:rPr lang="en-US" sz="1600" dirty="0" err="1" smtClean="0">
                <a:ea typeface="Tahoma" pitchFamily="34" charset="0"/>
              </a:rPr>
              <a:t>Zabbix</a:t>
            </a:r>
            <a:r>
              <a:rPr lang="en-US" sz="1600" dirty="0" smtClean="0">
                <a:ea typeface="Tahoma" pitchFamily="34" charset="0"/>
              </a:rPr>
              <a:t> API Overview</a:t>
            </a:r>
          </a:p>
          <a:p>
            <a:pPr marL="628650" lvl="1" indent="-285750">
              <a:buFont typeface="Wingdings" charset="2"/>
              <a:buChar char="Ø"/>
            </a:pPr>
            <a:r>
              <a:rPr lang="en-US" sz="1600" dirty="0" err="1" smtClean="0">
                <a:ea typeface="Tahoma" pitchFamily="34" charset="0"/>
              </a:rPr>
              <a:t>Zabbix</a:t>
            </a:r>
            <a:r>
              <a:rPr lang="en-US" sz="1600" dirty="0" smtClean="0">
                <a:ea typeface="Tahoma" pitchFamily="34" charset="0"/>
              </a:rPr>
              <a:t> </a:t>
            </a:r>
            <a:r>
              <a:rPr lang="en-US" sz="1600" smtClean="0">
                <a:ea typeface="Tahoma" pitchFamily="34" charset="0"/>
              </a:rPr>
              <a:t>API Usage</a:t>
            </a:r>
            <a:endParaRPr lang="en-US" sz="1600" dirty="0" smtClean="0">
              <a:ea typeface="Tahoma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637" y="446055"/>
            <a:ext cx="1923895" cy="50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2404" y="2869953"/>
            <a:ext cx="2606611" cy="647100"/>
          </a:xfrm>
          <a:solidFill>
            <a:srgbClr val="C00000"/>
          </a:solidFill>
        </p:spPr>
        <p:txBody>
          <a:bodyPr/>
          <a:lstStyle/>
          <a:p>
            <a:r>
              <a:rPr lang="en-US" dirty="0" err="1"/>
              <a:t>Zabbix</a:t>
            </a:r>
            <a:r>
              <a:rPr lang="en-US" dirty="0"/>
              <a:t> </a:t>
            </a:r>
            <a:r>
              <a:rPr lang="en-US" dirty="0" smtClean="0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overview</a:t>
            </a:r>
            <a:endParaRPr lang="en-US" cap="all" dirty="0"/>
          </a:p>
        </p:txBody>
      </p:sp>
      <p:sp>
        <p:nvSpPr>
          <p:cNvPr id="4" name="TextBox 3"/>
          <p:cNvSpPr txBox="1"/>
          <p:nvPr/>
        </p:nvSpPr>
        <p:spPr>
          <a:xfrm>
            <a:off x="635000" y="699516"/>
            <a:ext cx="8229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Zabbix</a:t>
            </a:r>
            <a:r>
              <a:rPr lang="en-US" dirty="0"/>
              <a:t> API allows you to programmatically retrieve and modify the configuration of </a:t>
            </a:r>
            <a:r>
              <a:rPr lang="en-US" dirty="0" err="1"/>
              <a:t>Zabbix</a:t>
            </a:r>
            <a:r>
              <a:rPr lang="en-US" dirty="0"/>
              <a:t> and provides access to historical data. It is widely used to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628650" lvl="1" indent="-285750">
              <a:buFont typeface="Arial" charset="0"/>
              <a:buChar char="•"/>
            </a:pPr>
            <a:r>
              <a:rPr lang="en-US" dirty="0"/>
              <a:t>Create new applications to work with </a:t>
            </a:r>
            <a:r>
              <a:rPr lang="en-US" dirty="0" err="1"/>
              <a:t>Zabbix</a:t>
            </a:r>
            <a:r>
              <a:rPr lang="en-US" dirty="0"/>
              <a:t>;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dirty="0"/>
              <a:t>Integrate </a:t>
            </a:r>
            <a:r>
              <a:rPr lang="en-US" dirty="0" err="1"/>
              <a:t>Zabbix</a:t>
            </a:r>
            <a:r>
              <a:rPr lang="en-US" dirty="0"/>
              <a:t> with third party software;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dirty="0"/>
              <a:t>Automate routine tasks.</a:t>
            </a:r>
          </a:p>
          <a:p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 err="1"/>
              <a:t>Zabbix</a:t>
            </a:r>
            <a:r>
              <a:rPr lang="en-US" dirty="0"/>
              <a:t> API is a web based API and is shipped as part of the web frontend. It uses the JSON-RPC 2.0 protocol which means two things: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dirty="0"/>
              <a:t>The API consists of a set of separate methods;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dirty="0"/>
              <a:t>Requests and responses between the clients and the API are encoded using the JSON format.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5000" y="4512366"/>
            <a:ext cx="4886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www.zabbix.com/documentation/3.2/manual/api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Structure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5000" y="699516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 API consists of a number of methods that are nominally grouped into separate APIs. </a:t>
            </a:r>
            <a:endParaRPr lang="en-US" dirty="0" smtClean="0"/>
          </a:p>
          <a:p>
            <a:pPr algn="just"/>
            <a:r>
              <a:rPr lang="en-US" dirty="0" smtClean="0"/>
              <a:t>Each </a:t>
            </a:r>
            <a:r>
              <a:rPr lang="en-US" dirty="0"/>
              <a:t>of the methods performs one specific task.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For </a:t>
            </a:r>
            <a:r>
              <a:rPr lang="en-US" dirty="0"/>
              <a:t>example, the </a:t>
            </a:r>
            <a:r>
              <a:rPr lang="en-US" i="1" u="sng" dirty="0" err="1"/>
              <a:t>host.create</a:t>
            </a:r>
            <a:r>
              <a:rPr lang="en-US" dirty="0"/>
              <a:t> method belongs to the </a:t>
            </a:r>
            <a:r>
              <a:rPr lang="en-US" i="1" dirty="0"/>
              <a:t>host</a:t>
            </a:r>
            <a:r>
              <a:rPr lang="en-US" dirty="0"/>
              <a:t> API and is used to create new hosts. Historically, APIs are sometimes referred to as “classes</a:t>
            </a:r>
            <a:r>
              <a:rPr lang="en-US" dirty="0" smtClean="0"/>
              <a:t>”.</a:t>
            </a:r>
          </a:p>
          <a:p>
            <a:pPr algn="just"/>
            <a:endParaRPr lang="en-US" dirty="0"/>
          </a:p>
          <a:p>
            <a:pPr algn="just"/>
            <a:r>
              <a:rPr lang="en-US" b="1" dirty="0" smtClean="0"/>
              <a:t>Performing requests:</a:t>
            </a:r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pPr algn="just"/>
            <a:r>
              <a:rPr lang="en-US" dirty="0"/>
              <a:t>The request must have the Content-Type header set to one of these values: </a:t>
            </a:r>
            <a:endParaRPr lang="en-US" dirty="0" smtClean="0"/>
          </a:p>
          <a:p>
            <a:pPr marL="628650" lvl="1" indent="-285750" algn="just">
              <a:buFont typeface="Arial" charset="0"/>
              <a:buChar char="•"/>
            </a:pPr>
            <a:r>
              <a:rPr lang="en-US" dirty="0" smtClean="0"/>
              <a:t>application/</a:t>
            </a:r>
            <a:r>
              <a:rPr lang="en-US" dirty="0" err="1" smtClean="0"/>
              <a:t>json-rpc</a:t>
            </a:r>
            <a:endParaRPr lang="en-US" dirty="0" smtClean="0"/>
          </a:p>
          <a:p>
            <a:pPr marL="628650" lvl="1" indent="-285750" algn="just">
              <a:buFont typeface="Arial" charset="0"/>
              <a:buChar char="•"/>
            </a:pPr>
            <a:r>
              <a:rPr lang="en-US" dirty="0" smtClean="0"/>
              <a:t>application/</a:t>
            </a:r>
            <a:r>
              <a:rPr lang="en-US" dirty="0" err="1" smtClean="0"/>
              <a:t>json</a:t>
            </a:r>
            <a:endParaRPr lang="en-US" dirty="0"/>
          </a:p>
          <a:p>
            <a:pPr marL="628650" lvl="1" indent="-285750" algn="just">
              <a:buFont typeface="Arial" charset="0"/>
              <a:buChar char="•"/>
            </a:pPr>
            <a:r>
              <a:rPr lang="en-US" dirty="0" smtClean="0"/>
              <a:t>application/</a:t>
            </a:r>
            <a:r>
              <a:rPr lang="en-US" dirty="0" err="1" smtClean="0"/>
              <a:t>jsonrequest</a:t>
            </a:r>
            <a:r>
              <a:rPr lang="en-US" dirty="0"/>
              <a:t>.</a:t>
            </a:r>
            <a:endParaRPr lang="en-US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130826" y="418437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768251"/>
              </p:ext>
            </p:extLst>
          </p:nvPr>
        </p:nvGraphicFramePr>
        <p:xfrm>
          <a:off x="1092200" y="2253787"/>
          <a:ext cx="777240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POST http://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company.com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zabbix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api_jsonrpc.php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 HTTP/1.1 </a:t>
                      </a:r>
                    </a:p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Content-Type: application/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json-rpc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{"jsonrpc":"2.0","method":"apiinfo.version","id":1,"auth":null,"params":{}}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49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087216" y="1361997"/>
            <a:ext cx="4813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user.login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087217" y="1789546"/>
            <a:ext cx="4813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auth_token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Example workflow (Host registration)</a:t>
            </a:r>
            <a:endParaRPr lang="en-US" cap="all" dirty="0"/>
          </a:p>
        </p:txBody>
      </p:sp>
      <p:sp>
        <p:nvSpPr>
          <p:cNvPr id="7" name="TextBox 6"/>
          <p:cNvSpPr txBox="1"/>
          <p:nvPr/>
        </p:nvSpPr>
        <p:spPr>
          <a:xfrm>
            <a:off x="3130826" y="418437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212574" y="924339"/>
            <a:ext cx="1749287" cy="40750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026427" y="924339"/>
            <a:ext cx="1749287" cy="40750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Zabbix</a:t>
            </a:r>
            <a:r>
              <a:rPr lang="en-US" dirty="0" smtClean="0">
                <a:solidFill>
                  <a:schemeClr val="tx1"/>
                </a:solidFill>
              </a:rPr>
              <a:t> API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3" idx="2"/>
          </p:cNvCxnSpPr>
          <p:nvPr/>
        </p:nvCxnSpPr>
        <p:spPr>
          <a:xfrm>
            <a:off x="2087218" y="1331843"/>
            <a:ext cx="0" cy="3427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6901070" y="1331842"/>
            <a:ext cx="1" cy="3427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87217" y="1669774"/>
            <a:ext cx="4813852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087216" y="2080591"/>
            <a:ext cx="4813852" cy="0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87215" y="2241358"/>
            <a:ext cx="4813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get.host</a:t>
            </a:r>
            <a:r>
              <a:rPr lang="en-US" dirty="0" smtClean="0"/>
              <a:t>(</a:t>
            </a:r>
            <a:r>
              <a:rPr lang="en-US" dirty="0" err="1" smtClean="0"/>
              <a:t>auth_token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87216" y="2668907"/>
            <a:ext cx="4813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host_id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087216" y="2549135"/>
            <a:ext cx="4813852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087215" y="2959952"/>
            <a:ext cx="4813852" cy="0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87215" y="3068834"/>
            <a:ext cx="4813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template.get</a:t>
            </a:r>
            <a:r>
              <a:rPr lang="en-US" dirty="0" smtClean="0"/>
              <a:t>(</a:t>
            </a:r>
            <a:r>
              <a:rPr lang="en-US" dirty="0" err="1" smtClean="0"/>
              <a:t>auth_token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087216" y="3496383"/>
            <a:ext cx="4813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t</a:t>
            </a:r>
            <a:r>
              <a:rPr lang="en-US" dirty="0" err="1" smtClean="0"/>
              <a:t>emplate_id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087216" y="3376611"/>
            <a:ext cx="4813852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087215" y="3787428"/>
            <a:ext cx="4813852" cy="0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87215" y="3907364"/>
            <a:ext cx="4813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host.create</a:t>
            </a:r>
            <a:r>
              <a:rPr lang="en-US" dirty="0" smtClean="0"/>
              <a:t>(</a:t>
            </a:r>
            <a:r>
              <a:rPr lang="en-US" dirty="0" err="1" smtClean="0"/>
              <a:t>auth_token</a:t>
            </a:r>
            <a:r>
              <a:rPr lang="en-US" dirty="0" smtClean="0"/>
              <a:t>, </a:t>
            </a:r>
            <a:r>
              <a:rPr lang="en-US" dirty="0" err="1" smtClean="0"/>
              <a:t>template_id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087216" y="4334913"/>
            <a:ext cx="4813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success/failure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087216" y="4215141"/>
            <a:ext cx="4813852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087215" y="4625958"/>
            <a:ext cx="4813852" cy="0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19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49195"/>
              </p:ext>
            </p:extLst>
          </p:nvPr>
        </p:nvGraphicFramePr>
        <p:xfrm>
          <a:off x="849244" y="699516"/>
          <a:ext cx="7826513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6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import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os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, requests, 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json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, sys</a:t>
                      </a:r>
                    </a:p>
                    <a:p>
                      <a:r>
                        <a:rPr lang="en-US" sz="10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from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requests.auth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sz="10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import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HTTPBasicAuth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zabbix_server</a:t>
                      </a:r>
                      <a:r>
                        <a:rPr lang="en-US" sz="10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= "..."</a:t>
                      </a:r>
                    </a:p>
                    <a:p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zabbix_api_admin_name</a:t>
                      </a:r>
                      <a:r>
                        <a:rPr lang="en-US" sz="10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= "..."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zabbix_api_admin_password</a:t>
                      </a:r>
                      <a:r>
                        <a:rPr lang="en-US" sz="10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= "..."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en-US" sz="1000" b="1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def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post(request):</a:t>
                      </a: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headers = {'content-type': 'application/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json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'}</a:t>
                      </a: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</a:t>
                      </a:r>
                      <a:r>
                        <a:rPr lang="en-US" sz="10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return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requests.post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(</a:t>
                      </a: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"http://" + 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zabbix_server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+ "/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api_jsonrpc.php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",</a:t>
                      </a: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 data=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json.dumps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(request),</a:t>
                      </a: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 headers=headers,</a:t>
                      </a: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 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auth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=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HTTPBasicAuth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(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zabbix_api_admin_name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, 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zabbix_api_admin_password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)</a:t>
                      </a:r>
                    </a:p>
                    <a:p>
                      <a:r>
                        <a:rPr lang="en-US" sz="1000" b="0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)</a:t>
                      </a:r>
                    </a:p>
                    <a:p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auth_token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= post({</a:t>
                      </a: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"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jsonrpc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": "2.0",</a:t>
                      </a: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"method": "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user.login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",</a:t>
                      </a: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"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params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": {</a:t>
                      </a: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 "user": 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zabbix_api_admin_name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,</a:t>
                      </a: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 "password": 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zabbix_api_admin_password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},</a:t>
                      </a: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"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auth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": None,</a:t>
                      </a: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"id": 0}</a:t>
                      </a: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).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json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()["result"]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err="1" smtClean="0"/>
              <a:t>user.authenticate</a:t>
            </a:r>
            <a:r>
              <a:rPr lang="en-US" cap="all" dirty="0" smtClean="0"/>
              <a:t> example</a:t>
            </a:r>
            <a:endParaRPr lang="en-US" cap="all" dirty="0"/>
          </a:p>
        </p:txBody>
      </p:sp>
      <p:sp>
        <p:nvSpPr>
          <p:cNvPr id="7" name="TextBox 6"/>
          <p:cNvSpPr txBox="1"/>
          <p:nvPr/>
        </p:nvSpPr>
        <p:spPr>
          <a:xfrm>
            <a:off x="3130826" y="418437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2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508536"/>
              </p:ext>
            </p:extLst>
          </p:nvPr>
        </p:nvGraphicFramePr>
        <p:xfrm>
          <a:off x="849244" y="699516"/>
          <a:ext cx="7826513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6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mr-IN" sz="1000" b="1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def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register_host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(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hostname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, 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ip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):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post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({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"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jsonrpc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": "2.0",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"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method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": "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host.create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",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"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params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": {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    "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host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": 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hostname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,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    "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templates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": [{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        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templateid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": "10001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</a:t>
                      </a: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    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}],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    "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interfaces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": [{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    </a:t>
                      </a:r>
                      <a:r>
                        <a:rPr lang="en-US" sz="1000" b="0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type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": 1,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       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"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main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": 1,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       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"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useip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": 1,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       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"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ip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": 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ip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,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       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"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dns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": "",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       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"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port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": "10050</a:t>
                      </a:r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</a:t>
                      </a: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    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}],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    "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groups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": [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        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{"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groupid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": "1"},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        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{"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groupid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": "2"}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    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]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},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"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auth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": </a:t>
                      </a:r>
                      <a:r>
                        <a:rPr lang="mr-IN" sz="1000" b="1" dirty="0" err="1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auth_token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,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"</a:t>
                      </a:r>
                      <a:r>
                        <a:rPr lang="mr-IN" sz="1000" b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id</a:t>
                      </a:r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": 1</a:t>
                      </a:r>
                      <a:endParaRPr lang="en-US" sz="1000" b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  <a:p>
                      <a:r>
                        <a:rPr lang="mr-IN" sz="1000" b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})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err="1" smtClean="0"/>
              <a:t>Host.create</a:t>
            </a:r>
            <a:r>
              <a:rPr lang="en-US" cap="all" dirty="0" smtClean="0"/>
              <a:t> example</a:t>
            </a:r>
            <a:endParaRPr lang="en-US" cap="all" dirty="0"/>
          </a:p>
        </p:txBody>
      </p:sp>
      <p:sp>
        <p:nvSpPr>
          <p:cNvPr id="7" name="TextBox 6"/>
          <p:cNvSpPr txBox="1"/>
          <p:nvPr/>
        </p:nvSpPr>
        <p:spPr>
          <a:xfrm>
            <a:off x="3130826" y="418437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374" y="4600956"/>
            <a:ext cx="6810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www.zabbix.com/documentation/3.2/manual/api/reference/host/create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84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2404" y="2869953"/>
            <a:ext cx="2840201" cy="647100"/>
          </a:xfrm>
          <a:solidFill>
            <a:srgbClr val="C00000"/>
          </a:solidFill>
        </p:spPr>
        <p:txBody>
          <a:bodyPr/>
          <a:lstStyle/>
          <a:p>
            <a:r>
              <a:rPr lang="en-US" dirty="0" err="1" smtClean="0"/>
              <a:t>HOmework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1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PAM_PPT_Template_Wide_20151203" id="{DACD275C-B970-A049-A2FC-58248E421B43}" vid="{047704FC-B0D0-3046-9F21-5AB63A02F95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sharepoint/v3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EPAM_PPT_Template_Wide_20151203</Template>
  <TotalTime>7053</TotalTime>
  <Words>496</Words>
  <Application>Microsoft Office PowerPoint</Application>
  <PresentationFormat>On-screen Show (16:9)</PresentationFormat>
  <Paragraphs>143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 Black</vt:lpstr>
      <vt:lpstr>Calibri</vt:lpstr>
      <vt:lpstr>Consolas</vt:lpstr>
      <vt:lpstr>Lucida Grande</vt:lpstr>
      <vt:lpstr>Tahoma</vt:lpstr>
      <vt:lpstr>Trebuchet MS</vt:lpstr>
      <vt:lpstr>Wingdings</vt:lpstr>
      <vt:lpstr>Cover Slides</vt:lpstr>
      <vt:lpstr>PowerPoint Presentation</vt:lpstr>
      <vt:lpstr>PowerPoint Presentation</vt:lpstr>
      <vt:lpstr>Zabbix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Siarhei Beliakou</dc:creator>
  <cp:lastModifiedBy>Iryna Tsikhan</cp:lastModifiedBy>
  <cp:revision>251</cp:revision>
  <cp:lastPrinted>2014-07-09T13:30:36Z</cp:lastPrinted>
  <dcterms:created xsi:type="dcterms:W3CDTF">2017-04-09T20:40:46Z</dcterms:created>
  <dcterms:modified xsi:type="dcterms:W3CDTF">2017-06-06T09:22:05Z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